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2" r:id="rId3"/>
    <p:sldId id="257" r:id="rId4"/>
    <p:sldId id="258" r:id="rId5"/>
    <p:sldId id="307" r:id="rId6"/>
    <p:sldId id="30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05" r:id="rId20"/>
    <p:sldId id="306" r:id="rId21"/>
    <p:sldId id="281" r:id="rId22"/>
    <p:sldId id="304" r:id="rId23"/>
  </p:sldIdLst>
  <p:sldSz cx="10152063" cy="7596188"/>
  <p:notesSz cx="7099300" cy="102346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>
          <p15:clr>
            <a:srgbClr val="A4A3A4"/>
          </p15:clr>
        </p15:guide>
        <p15:guide id="2" pos="32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4"/>
    <p:restoredTop sz="94673"/>
  </p:normalViewPr>
  <p:slideViewPr>
    <p:cSldViewPr>
      <p:cViewPr varScale="1">
        <p:scale>
          <a:sx n="59" d="100"/>
          <a:sy n="59" d="100"/>
        </p:scale>
        <p:origin x="803" y="27"/>
      </p:cViewPr>
      <p:guideLst>
        <p:guide orient="horz" pos="1392"/>
        <p:guide pos="32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1182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B4491C0-C732-16CD-57A3-2D139D6831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t" anchorCtr="0" compatLnSpc="1">
            <a:prstTxWarp prst="textNoShape">
              <a:avLst/>
            </a:prstTxWarp>
          </a:bodyPr>
          <a:lstStyle>
            <a:lvl1pPr defTabSz="871538" eaLnBrk="0" hangingPunct="0">
              <a:defRPr sz="11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3E92674-9ECE-9DA2-0235-7F6677F7F4A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t" anchorCtr="0" compatLnSpc="1">
            <a:prstTxWarp prst="textNoShape">
              <a:avLst/>
            </a:prstTxWarp>
          </a:bodyPr>
          <a:lstStyle>
            <a:lvl1pPr algn="r" defTabSz="871538" eaLnBrk="0" hangingPunct="0">
              <a:defRPr sz="11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608AE07-1EBF-B560-BD73-0FE35AF6336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b" anchorCtr="0" compatLnSpc="1">
            <a:prstTxWarp prst="textNoShape">
              <a:avLst/>
            </a:prstTxWarp>
          </a:bodyPr>
          <a:lstStyle>
            <a:lvl1pPr defTabSz="871538" eaLnBrk="0" hangingPunct="0">
              <a:defRPr sz="11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38C753FB-5319-72A8-2E13-66185A8026B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b" anchorCtr="0" compatLnSpc="1">
            <a:prstTxWarp prst="textNoShape">
              <a:avLst/>
            </a:prstTxWarp>
          </a:bodyPr>
          <a:lstStyle>
            <a:lvl1pPr algn="r" defTabSz="871538">
              <a:defRPr sz="1100">
                <a:latin typeface="Times" pitchFamily="2" charset="0"/>
              </a:defRPr>
            </a:lvl1pPr>
          </a:lstStyle>
          <a:p>
            <a:pPr>
              <a:defRPr/>
            </a:pPr>
            <a:fld id="{533A118A-0AEA-5F49-94E7-88019B8639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F3727EF-361C-D760-2C6B-DFC9F6375F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t" anchorCtr="0" compatLnSpc="1">
            <a:prstTxWarp prst="textNoShape">
              <a:avLst/>
            </a:prstTxWarp>
          </a:bodyPr>
          <a:lstStyle>
            <a:lvl1pPr defTabSz="871538" eaLnBrk="0" hangingPunct="0">
              <a:defRPr sz="11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E780E7F-6535-A562-0BD1-C6C1199FD7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t" anchorCtr="0" compatLnSpc="1">
            <a:prstTxWarp prst="textNoShape">
              <a:avLst/>
            </a:prstTxWarp>
          </a:bodyPr>
          <a:lstStyle>
            <a:lvl1pPr algn="r" defTabSz="871538" eaLnBrk="0" hangingPunct="0">
              <a:defRPr sz="11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F45E85F-78C2-7E1B-B00C-C141C691B5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5838" y="768350"/>
            <a:ext cx="5129212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3F465E55-C5FF-7AD4-DB7A-70CEE4CAFCE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1662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44EA589B-CE2A-9C9E-59D0-3B50BA036C0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b" anchorCtr="0" compatLnSpc="1">
            <a:prstTxWarp prst="textNoShape">
              <a:avLst/>
            </a:prstTxWarp>
          </a:bodyPr>
          <a:lstStyle>
            <a:lvl1pPr defTabSz="871538" eaLnBrk="0" hangingPunct="0">
              <a:defRPr sz="11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82DEFCA0-AA72-5275-1239-6EC386C161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51" tIns="43576" rIns="87151" bIns="43576" numCol="1" anchor="b" anchorCtr="0" compatLnSpc="1">
            <a:prstTxWarp prst="textNoShape">
              <a:avLst/>
            </a:prstTxWarp>
          </a:bodyPr>
          <a:lstStyle>
            <a:lvl1pPr algn="r" defTabSz="871538">
              <a:defRPr sz="1100">
                <a:latin typeface="Times" pitchFamily="2" charset="0"/>
              </a:defRPr>
            </a:lvl1pPr>
          </a:lstStyle>
          <a:p>
            <a:pPr>
              <a:defRPr/>
            </a:pPr>
            <a:fld id="{4A3B293B-549F-0B47-AEAF-0D5D2CFAB2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F970D997-77A7-CCC0-65F3-1781FA67B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5CEF4A52-4B53-AA21-C2AF-0A5337EF6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charset="0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2F732979-3B81-ABE0-FB3C-ECCA56D17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A39BC6-9FBF-0F4A-981F-79AC5CD8262B}" type="slidenum">
              <a:rPr lang="en-US" altLang="en-US" sz="1100" smtClean="0"/>
              <a:pPr>
                <a:spcBef>
                  <a:spcPct val="0"/>
                </a:spcBef>
              </a:pPr>
              <a:t>1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7781BCC-4112-0405-D7D2-A9938064A2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4AD4CE9A-EEA0-74D0-FEBE-D44988D62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3B0CCAF4-FF07-93DF-830F-58D4AF5E0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DEB62E-00E1-4442-ADAE-61750833EFB2}" type="slidenum">
              <a:rPr lang="en-US" altLang="en-US" sz="1100" smtClean="0"/>
              <a:pPr>
                <a:spcBef>
                  <a:spcPct val="0"/>
                </a:spcBef>
              </a:pPr>
              <a:t>17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424B186D-250D-302A-7E99-426C579B1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3521C720-7751-7A56-4A7E-0551F9195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0057815B-1D02-D227-566B-80485939F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19A8783-857D-814C-96CD-6C42FDB3A363}" type="slidenum">
              <a:rPr lang="en-US" altLang="en-US" sz="1100" smtClean="0"/>
              <a:pPr>
                <a:spcBef>
                  <a:spcPct val="0"/>
                </a:spcBef>
              </a:pPr>
              <a:t>18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923068F8-8CEC-ECFC-875E-95EB2B97E9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6056538-729A-B700-72D1-AE05DCE8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54FF05ED-91D2-F282-B70B-0D6047FCF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9473707-2FCD-294A-B18C-01772B5839F7}" type="slidenum">
              <a:rPr lang="en-US" altLang="en-US" sz="1100" smtClean="0"/>
              <a:pPr>
                <a:spcBef>
                  <a:spcPct val="0"/>
                </a:spcBef>
              </a:pPr>
              <a:t>9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ABF0D7D6-2D0A-179A-1E8A-234BC96B9E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49135B95-0F1C-E907-51DA-ABAD6AB7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C7E84B46-56D0-14F5-EB2C-7EB45DD81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2A5FF6-112A-4849-9ECC-E16627CD5843}" type="slidenum">
              <a:rPr lang="en-US" altLang="en-US" sz="1100" smtClean="0"/>
              <a:pPr>
                <a:spcBef>
                  <a:spcPct val="0"/>
                </a:spcBef>
              </a:pPr>
              <a:t>10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A0225A20-0BA8-E15A-0839-506BDF9E22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3874B6A8-2709-D225-8FC3-92D1CCAD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AB35741-A073-E1DA-FE81-B4B65F97D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DF1B6E-B576-5C46-8772-2B132FBA3874}" type="slidenum">
              <a:rPr lang="en-US" altLang="en-US" sz="1100" smtClean="0"/>
              <a:pPr>
                <a:spcBef>
                  <a:spcPct val="0"/>
                </a:spcBef>
              </a:pPr>
              <a:t>11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FFE698BA-859F-67C4-27FB-AC5871454A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5C422865-0A3D-31BD-1216-FFFBF0F44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410EABF6-51EC-20E9-1B0E-A61C42A25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D3E394-70B0-7144-83BB-7883983B5087}" type="slidenum">
              <a:rPr lang="en-US" altLang="en-US" sz="1100" smtClean="0"/>
              <a:pPr>
                <a:spcBef>
                  <a:spcPct val="0"/>
                </a:spcBef>
              </a:pPr>
              <a:t>12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01F23A58-ADDA-26D1-BE49-9E00D857B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2B9E28EF-E43E-FA3C-5E7F-B7C5AD91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F879A42-98EB-672C-1FD7-0329EE877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E69D885-598E-E144-9A78-610F2559F4D5}" type="slidenum">
              <a:rPr lang="en-US" altLang="en-US" sz="1100" smtClean="0"/>
              <a:pPr>
                <a:spcBef>
                  <a:spcPct val="0"/>
                </a:spcBef>
              </a:pPr>
              <a:t>13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C66A5716-F571-4D98-A7A0-8849AF93FB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2DB5D635-46B7-94D6-0404-D3FC664EB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C88FEAE4-5B2F-C1E6-473E-987539E6A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684874-3B77-544B-A26A-69F44AA25246}" type="slidenum">
              <a:rPr lang="en-US" altLang="en-US" sz="1100" smtClean="0"/>
              <a:pPr>
                <a:spcBef>
                  <a:spcPct val="0"/>
                </a:spcBef>
              </a:pPr>
              <a:t>14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705CA63A-6548-5C23-A8A7-F038A398C7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3945106F-3E16-C9E4-3B81-6EEE7151E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759CAC1-74E8-6AB5-CB7E-9964C1B23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5640D5-F1B3-E544-B153-080A1625FBE8}" type="slidenum">
              <a:rPr lang="en-US" altLang="en-US" sz="1100" smtClean="0"/>
              <a:pPr>
                <a:spcBef>
                  <a:spcPct val="0"/>
                </a:spcBef>
              </a:pPr>
              <a:t>15</a:t>
            </a:fld>
            <a:endParaRPr lang="en-US" altLang="en-US"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521F5648-3AB7-72FA-FFB7-D9F812E32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A81085C5-25B8-CC40-24C2-C5E342DF5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Times" charset="0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19AE0357-E2BA-CEE5-FE85-A11BDB59A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1pPr>
            <a:lvl2pPr marL="742950" indent="-28575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2pPr>
            <a:lvl3pPr marL="11430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3pPr>
            <a:lvl4pPr marL="16002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4pPr>
            <a:lvl5pPr marL="2057400" indent="-228600" defTabSz="871538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5pPr>
            <a:lvl6pPr marL="25146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6pPr>
            <a:lvl7pPr marL="29718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7pPr>
            <a:lvl8pPr marL="34290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8pPr>
            <a:lvl9pPr marL="3886200" indent="-228600" defTabSz="871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880DBF-3899-7E44-A032-B60229FB9206}" type="slidenum">
              <a:rPr lang="en-US" altLang="en-US" sz="1100" smtClean="0"/>
              <a:pPr>
                <a:spcBef>
                  <a:spcPct val="0"/>
                </a:spcBef>
              </a:pPr>
              <a:t>16</a:t>
            </a:fld>
            <a:endParaRPr lang="en-US" altLang="en-US"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B052906B-6A23-0139-10DC-5BF322D635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31B061F-D033-23D9-6A8F-6A92E755C0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503C5A05-2752-285F-B2BA-46013CCFCC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757863"/>
            <a:ext cx="25733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524000"/>
            <a:ext cx="8991600" cy="1752600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567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3FB9FA6-F06F-E057-4F93-54BC4A6A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EB1565-20BA-BE35-0D25-0A56E9296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71C4626C-C0DE-7F8F-4322-25ADF8B45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>
                <a:solidFill>
                  <a:srgbClr val="003399"/>
                </a:solidFill>
                <a:latin typeface="Times New Roman" panose="02020603050405020304" pitchFamily="18" charset="0"/>
              </a:rPr>
              <a:t>Lecture 2: Process Management                                                           Page: </a:t>
            </a:r>
            <a:fld id="{8E832AB1-381A-974F-B7C0-A95154B64B52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15" descr="full colour">
            <a:extLst>
              <a:ext uri="{FF2B5EF4-FFF2-40B4-BE49-F238E27FC236}">
                <a16:creationId xmlns:a16="http://schemas.microsoft.com/office/drawing/2014/main" id="{D78AD0C5-105E-8A00-FACE-D80D85F69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417AEAB-77F8-D5C0-8D4C-8DB4B021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45A7D76-51ED-6DE1-BB23-332AC26A4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DF7EE-BD3B-D74C-A96A-0CADBC68818F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5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E2BBC697-4E04-4F23-D0AC-9BEA5A975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85D0019-E5AE-AC2E-92DF-F442627FE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B1CF0B8D-2659-5C51-BD94-2DAA464CE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>
                <a:solidFill>
                  <a:srgbClr val="003399"/>
                </a:solidFill>
                <a:latin typeface="Times New Roman" panose="02020603050405020304" pitchFamily="18" charset="0"/>
              </a:rPr>
              <a:t>Lecture 2: Process Management                                                           Page: </a:t>
            </a:r>
            <a:fld id="{F52EF825-D0D1-E94B-BCFE-586DDA9809F1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15" descr="full colour">
            <a:extLst>
              <a:ext uri="{FF2B5EF4-FFF2-40B4-BE49-F238E27FC236}">
                <a16:creationId xmlns:a16="http://schemas.microsoft.com/office/drawing/2014/main" id="{1857D8CD-4D20-430B-175C-712A7693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3425" y="914400"/>
            <a:ext cx="2155825" cy="5980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914400"/>
            <a:ext cx="6319837" cy="5980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EAC4565-4588-F562-0680-5D5031DD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984E42E-ED83-4072-64C4-CE6266301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742BB-DD23-514A-BAF9-DBDA2A8043BF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1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90B115B-551B-4D5D-BE22-CE9CC1F51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5012DF7-7511-56E8-D43F-DED98C53E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BC03EECD-FC77-A4E7-8F5D-FFC856900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9E81908C-F29A-C044-B93F-C1B39ECC6CC8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15" descr="full colour">
            <a:extLst>
              <a:ext uri="{FF2B5EF4-FFF2-40B4-BE49-F238E27FC236}">
                <a16:creationId xmlns:a16="http://schemas.microsoft.com/office/drawing/2014/main" id="{599EB7FC-FD8F-FC88-732F-D9BB53F6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0A52653-2E1A-1652-59E1-281A1E8F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30F657-CC01-8DCD-3EE7-E661163B20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D3C12-E4EA-A347-B3C9-601256AD04AB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00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67E4356-4354-C1B0-2269-685970908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3676605-8D24-30D1-4268-A6AFC6654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72C7EC0-51FF-70AD-ED09-4D23EF649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CD55B87A-726C-694D-93E8-D80E28D8C95A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15" descr="full colour">
            <a:extLst>
              <a:ext uri="{FF2B5EF4-FFF2-40B4-BE49-F238E27FC236}">
                <a16:creationId xmlns:a16="http://schemas.microsoft.com/office/drawing/2014/main" id="{02B3B4A4-5594-5CEE-6643-5B35D4CB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88" y="4881563"/>
            <a:ext cx="8629650" cy="1508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688" y="3219450"/>
            <a:ext cx="8629650" cy="16621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2B44777-8F3E-9240-768A-A65B38B7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4C170EA-5153-975B-456D-90E827F0FC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321FE-0F84-8644-BA1B-62BBD82C724D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8F8B735-D860-E901-A4E2-BA69AD226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7EDB23D-081C-B60A-F1AE-A136430D4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980AB30B-6D52-86D5-3A4B-F9C826845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B861081E-3C7B-9147-9F66-7F2063063DB2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15" descr="full colour">
            <a:extLst>
              <a:ext uri="{FF2B5EF4-FFF2-40B4-BE49-F238E27FC236}">
                <a16:creationId xmlns:a16="http://schemas.microsoft.com/office/drawing/2014/main" id="{36C29446-C46D-FE0C-2934-4454C0D3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2193925"/>
            <a:ext cx="4237037" cy="4700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0625" y="2193925"/>
            <a:ext cx="4238625" cy="4700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9EFEC73-B97E-D728-E36E-546464A6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E83222C-89AD-D864-2EC9-AECDB39BD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98D70-6B2B-1843-922D-3BC6020FC924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8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9C4197A-331B-5E88-315B-DC86FF9EB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50621E3-0FA4-BEEA-6397-38A575E51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A02EEC6C-2AF7-34A2-D7A7-0F4404510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>
                <a:solidFill>
                  <a:srgbClr val="003399"/>
                </a:solidFill>
                <a:latin typeface="Times New Roman" panose="02020603050405020304" pitchFamily="18" charset="0"/>
              </a:rPr>
              <a:t>Lecture 2: Process Management                                                           Page: </a:t>
            </a:r>
            <a:fld id="{FD341830-98C8-584E-9D1B-96CCB9DFB8BC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Picture 15" descr="full colour">
            <a:extLst>
              <a:ext uri="{FF2B5EF4-FFF2-40B4-BE49-F238E27FC236}">
                <a16:creationId xmlns:a16="http://schemas.microsoft.com/office/drawing/2014/main" id="{2AB32EFB-5C3F-B09C-B7BF-F19526BB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36063" cy="12652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700213"/>
            <a:ext cx="4484688" cy="7080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408238"/>
            <a:ext cx="4484688" cy="43767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7788" y="1700213"/>
            <a:ext cx="4486275" cy="7080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7788" y="2408238"/>
            <a:ext cx="4486275" cy="43767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34748A37-62BA-9061-F5A0-1FBA9726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83E657A-7560-D496-8E8E-01C669BC5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F829C-FF4A-2B4A-8E3A-979154261F1C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5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0F7256B4-7B68-519F-AFEC-A346A05BB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28C7A5B-E090-DD6D-AC31-C772DD337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502FE4C4-F737-36E2-EF5C-45E02F3E0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8CFA3C54-2FC8-C84B-8220-9856F8C476F9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15" descr="full colour">
            <a:extLst>
              <a:ext uri="{FF2B5EF4-FFF2-40B4-BE49-F238E27FC236}">
                <a16:creationId xmlns:a16="http://schemas.microsoft.com/office/drawing/2014/main" id="{59F6E95B-E12D-D954-5F1F-AD013D08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3314A00-95A6-4F8B-D1E7-F602B6C5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2CBFF29-1FBC-888D-98CA-A4D927D3C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C876A-D2B4-F548-8E33-733DCB57AEBE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2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B97BE072-9C92-A38E-C224-63A580549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D25590D-0EAA-CD04-B22B-4A133B29B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32EA1E72-33F5-B557-69D1-1D03336C7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E2738490-B02F-DA40-B146-2B75F4DD7D82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15" descr="full colour">
            <a:extLst>
              <a:ext uri="{FF2B5EF4-FFF2-40B4-BE49-F238E27FC236}">
                <a16:creationId xmlns:a16="http://schemas.microsoft.com/office/drawing/2014/main" id="{83C89F20-B63F-3382-081E-857ACC75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5D1B93E1-7F06-237E-7620-C46C18A6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381D147-929D-7572-3ED5-FF9EB0BEA2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4137D-8DD3-574E-9D6D-45DF6685A6D3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4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2688568-384C-B984-C9BC-FDAF01FA7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96AD201-A0B8-7A9F-1C5F-AD1FB3B1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D727DEEA-6E66-F0FA-3F5A-DE585EC47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>
                <a:solidFill>
                  <a:srgbClr val="003399"/>
                </a:solidFill>
                <a:latin typeface="Times New Roman" panose="02020603050405020304" pitchFamily="18" charset="0"/>
              </a:rPr>
              <a:t>Lecture 2: Process Management                                                           Page: </a:t>
            </a:r>
            <a:fld id="{4E9AEB5C-7706-994F-A49E-0DB586FB7FD2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15" descr="full colour">
            <a:extLst>
              <a:ext uri="{FF2B5EF4-FFF2-40B4-BE49-F238E27FC236}">
                <a16:creationId xmlns:a16="http://schemas.microsoft.com/office/drawing/2014/main" id="{3CB79E84-2C49-F406-D6D1-AB16B236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0100" cy="12858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0" y="303213"/>
            <a:ext cx="5675313" cy="64817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589088"/>
            <a:ext cx="3340100" cy="51958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49064F5-B30C-46BF-AD27-F2EB81BB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5C107ED-CED5-2747-3D55-0C4C1A3CF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ECBBF-B888-F24E-A233-BFF00CAA5F1B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04AE2D0-9941-7BEC-E763-B93ABD712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61D8FD8-2EBD-478C-4E77-1354D5103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712FD194-79AD-6CA8-172A-E1747E3A9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09FBFB7A-FD40-7548-8A8C-9182D5323C1A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15" descr="full colour">
            <a:extLst>
              <a:ext uri="{FF2B5EF4-FFF2-40B4-BE49-F238E27FC236}">
                <a16:creationId xmlns:a16="http://schemas.microsoft.com/office/drawing/2014/main" id="{C59B72C3-AE69-C664-76EB-D072BD80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138" y="5318125"/>
            <a:ext cx="6091237" cy="6270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89138" y="679450"/>
            <a:ext cx="6091237" cy="45577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9138" y="5945188"/>
            <a:ext cx="6091237" cy="8921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74A3ECC-3E0D-BABD-BC83-7D978B6C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7CA713-9826-9D14-7982-06B1E03BD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DB2E0-A279-984A-A915-08D9E989F232}" type="slidenum">
              <a:rPr lang="en-GB" altLang="en-US"/>
              <a:pPr>
                <a:defRPr/>
              </a:pPr>
              <a:t>‹#›</a:t>
            </a:fld>
            <a:endParaRPr lang="en-GB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2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03DE071-7E70-D487-B503-44F12F44A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914400"/>
            <a:ext cx="723741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6B1B012-B54D-DF05-CB2E-8D5627641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2193925"/>
            <a:ext cx="8628062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FCE7788-16E4-8CC0-CEC9-030AAF313AE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7016750"/>
            <a:ext cx="211455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003399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8B7DC1B-4062-9D69-79E3-253B6D0672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96200" y="7016750"/>
            <a:ext cx="211455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3399"/>
                </a:solidFill>
                <a:latin typeface="Times" pitchFamily="2" charset="0"/>
              </a:defRPr>
            </a:lvl1pPr>
          </a:lstStyle>
          <a:p>
            <a:pPr>
              <a:defRPr/>
            </a:pPr>
            <a:fld id="{F6626A59-2E89-7B46-81F5-7DAAB3BC2014}" type="slidenum">
              <a:rPr lang="en-GB" altLang="en-US"/>
              <a:pPr>
                <a:defRPr/>
              </a:pPr>
              <a:t>‹#›</a:t>
            </a:fld>
            <a:endParaRPr lang="en-GB" altLang="en-US" sz="1600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DCD8666E-A157-7D40-B803-3064030CF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2025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23AD8944-BFCC-8BE8-549E-AE32F439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28098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32" name="Text Box 11">
            <a:extLst>
              <a:ext uri="{FF2B5EF4-FFF2-40B4-BE49-F238E27FC236}">
                <a16:creationId xmlns:a16="http://schemas.microsoft.com/office/drawing/2014/main" id="{E04ABE00-C380-28E6-4063-2AD45B1C3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58775"/>
            <a:ext cx="7239000" cy="323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500" dirty="0">
                <a:solidFill>
                  <a:srgbClr val="003399"/>
                </a:solidFill>
                <a:latin typeface="Times New Roman" panose="02020603050405020304" pitchFamily="18" charset="0"/>
              </a:rPr>
              <a:t>Lecture 12: Process Management                                                           Page: </a:t>
            </a:r>
            <a:fld id="{140D9058-B2CB-1A47-9976-54A1B063C9C7}" type="slidenum">
              <a:rPr lang="en-US" altLang="en-US" sz="1500" smtClean="0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GB" altLang="en-US" sz="1500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>
            <a:extLst>
              <a:ext uri="{FF2B5EF4-FFF2-40B4-BE49-F238E27FC236}">
                <a16:creationId xmlns:a16="http://schemas.microsoft.com/office/drawing/2014/main" id="{9CC77F45-6693-81F4-C43F-0A0EF26F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414338"/>
            <a:ext cx="11525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l" defTabSz="1014413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l" defTabSz="1014413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</a:defRPr>
      </a:lvl6pPr>
      <a:lvl7pPr marL="914400" algn="l" defTabSz="1014413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</a:defRPr>
      </a:lvl7pPr>
      <a:lvl8pPr marL="1371600" algn="l" defTabSz="1014413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</a:defRPr>
      </a:lvl8pPr>
      <a:lvl9pPr marL="1828800" algn="l" defTabSz="1014413" rtl="0" fontAlgn="base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defTabSz="1014413" rtl="0" eaLnBrk="0" fontAlgn="base" hangingPunct="0">
        <a:spcBef>
          <a:spcPct val="20000"/>
        </a:spcBef>
        <a:spcAft>
          <a:spcPct val="0"/>
        </a:spcAft>
        <a:buChar char="•"/>
        <a:defRPr sz="2500" b="1">
          <a:solidFill>
            <a:srgbClr val="003399"/>
          </a:solidFill>
          <a:latin typeface="+mn-lt"/>
          <a:ea typeface="MS PGothic" pitchFamily="34" charset="-128"/>
          <a:cs typeface="MS PGothic" charset="0"/>
        </a:defRPr>
      </a:lvl1pPr>
      <a:lvl2pPr marL="374650" indent="6350" algn="l" defTabSz="1014413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600">
          <a:solidFill>
            <a:srgbClr val="003399"/>
          </a:solidFill>
          <a:latin typeface="+mn-lt"/>
          <a:ea typeface="MS PGothic" pitchFamily="34" charset="-128"/>
          <a:cs typeface="MS PGothic" charset="0"/>
        </a:defRPr>
      </a:lvl2pPr>
      <a:lvl3pPr marL="755650" indent="158750" algn="l" defTabSz="1014413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200" b="1">
          <a:solidFill>
            <a:srgbClr val="FF6600"/>
          </a:solidFill>
          <a:latin typeface="+mn-lt"/>
          <a:ea typeface="MS PGothic" pitchFamily="34" charset="-128"/>
          <a:cs typeface="MS PGothic" charset="0"/>
        </a:defRPr>
      </a:lvl3pPr>
      <a:lvl4pPr marL="1143000" indent="6350" algn="l" defTabSz="1014413" rtl="0" eaLnBrk="0" fontAlgn="base" hangingPunct="0">
        <a:spcBef>
          <a:spcPct val="20000"/>
        </a:spcBef>
        <a:spcAft>
          <a:spcPct val="0"/>
        </a:spcAft>
        <a:defRPr sz="2200" i="1">
          <a:solidFill>
            <a:srgbClr val="003399"/>
          </a:solidFill>
          <a:latin typeface="+mn-lt"/>
          <a:ea typeface="MS PGothic" pitchFamily="34" charset="-128"/>
          <a:cs typeface="MS PGothic" charset="0"/>
        </a:defRPr>
      </a:lvl4pPr>
      <a:lvl5pPr marL="1524000" indent="304800" algn="l" defTabSz="1014413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03399"/>
          </a:solidFill>
          <a:latin typeface="+mn-lt"/>
          <a:ea typeface="MS PGothic" pitchFamily="34" charset="-128"/>
          <a:cs typeface="MS PGothic" charset="0"/>
        </a:defRPr>
      </a:lvl5pPr>
      <a:lvl6pPr marL="1981200" algn="l" defTabSz="1014413" rtl="0" fontAlgn="base">
        <a:spcBef>
          <a:spcPct val="20000"/>
        </a:spcBef>
        <a:spcAft>
          <a:spcPct val="0"/>
        </a:spcAft>
        <a:defRPr sz="2000">
          <a:solidFill>
            <a:srgbClr val="003399"/>
          </a:solidFill>
          <a:latin typeface="+mn-lt"/>
        </a:defRPr>
      </a:lvl6pPr>
      <a:lvl7pPr marL="2438400" algn="l" defTabSz="1014413" rtl="0" fontAlgn="base">
        <a:spcBef>
          <a:spcPct val="20000"/>
        </a:spcBef>
        <a:spcAft>
          <a:spcPct val="0"/>
        </a:spcAft>
        <a:defRPr sz="2000">
          <a:solidFill>
            <a:srgbClr val="003399"/>
          </a:solidFill>
          <a:latin typeface="+mn-lt"/>
        </a:defRPr>
      </a:lvl7pPr>
      <a:lvl8pPr marL="2895600" algn="l" defTabSz="1014413" rtl="0" fontAlgn="base">
        <a:spcBef>
          <a:spcPct val="20000"/>
        </a:spcBef>
        <a:spcAft>
          <a:spcPct val="0"/>
        </a:spcAft>
        <a:defRPr sz="2000">
          <a:solidFill>
            <a:srgbClr val="003399"/>
          </a:solidFill>
          <a:latin typeface="+mn-lt"/>
        </a:defRPr>
      </a:lvl8pPr>
      <a:lvl9pPr marL="3352800" algn="l" defTabSz="1014413" rtl="0" fontAlgn="base">
        <a:spcBef>
          <a:spcPct val="20000"/>
        </a:spcBef>
        <a:spcAft>
          <a:spcPct val="0"/>
        </a:spcAft>
        <a:defRPr sz="20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tan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7">
            <a:extLst>
              <a:ext uri="{FF2B5EF4-FFF2-40B4-BE49-F238E27FC236}">
                <a16:creationId xmlns:a16="http://schemas.microsoft.com/office/drawing/2014/main" id="{D6C25991-DFCE-E61C-CB5C-A64A1B5CC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152063" cy="54864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6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200" b="1">
                <a:solidFill>
                  <a:srgbClr val="FF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 sz="2200" i="1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5362" name="Text Box 18">
            <a:extLst>
              <a:ext uri="{FF2B5EF4-FFF2-40B4-BE49-F238E27FC236}">
                <a16:creationId xmlns:a16="http://schemas.microsoft.com/office/drawing/2014/main" id="{57E18E6B-1DB9-65F3-331F-48C9EBEE0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269875"/>
            <a:ext cx="8580437" cy="60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6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200" b="1">
                <a:solidFill>
                  <a:srgbClr val="FF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 sz="2200" i="1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 b="0">
                <a:solidFill>
                  <a:schemeClr val="bg1"/>
                </a:solidFill>
              </a:rPr>
              <a:t>IT5002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 b="0">
                <a:solidFill>
                  <a:schemeClr val="bg1"/>
                </a:solidFill>
              </a:rPr>
              <a:t>Computer Systems and Applications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 b="0">
                <a:solidFill>
                  <a:schemeClr val="bg1"/>
                </a:solidFill>
              </a:rPr>
              <a:t>Lecture 12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 b="0">
                <a:solidFill>
                  <a:schemeClr val="bg1"/>
                </a:solidFill>
              </a:rPr>
              <a:t>Process Management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 b="0">
                <a:solidFill>
                  <a:schemeClr val="bg1"/>
                </a:solidFill>
                <a:hlinkClick r:id="rId3"/>
              </a:rPr>
              <a:t>colintan@nus.edu.sg</a:t>
            </a:r>
            <a:endParaRPr lang="en-US" altLang="en-US" sz="4400" b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GB" altLang="en-US" sz="5400" b="0">
              <a:solidFill>
                <a:schemeClr val="bg1"/>
              </a:solidFill>
            </a:endParaRPr>
          </a:p>
        </p:txBody>
      </p:sp>
      <p:sp>
        <p:nvSpPr>
          <p:cNvPr id="15363" name="Rectangle 19">
            <a:extLst>
              <a:ext uri="{FF2B5EF4-FFF2-40B4-BE49-F238E27FC236}">
                <a16:creationId xmlns:a16="http://schemas.microsoft.com/office/drawing/2014/main" id="{E9A9FA5A-30EB-657C-A435-EAE38CD7E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5200"/>
            <a:ext cx="10152063" cy="2809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6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itchFamily="2" charset="2"/>
              <a:buChar char="ü"/>
              <a:defRPr sz="2200" b="1">
                <a:solidFill>
                  <a:srgbClr val="FF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defRPr sz="2200" i="1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33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solidFill>
                <a:schemeClr val="tx1"/>
              </a:solidFill>
              <a:latin typeface="Times" charset="0"/>
            </a:endParaRPr>
          </a:p>
        </p:txBody>
      </p:sp>
      <p:pic>
        <p:nvPicPr>
          <p:cNvPr id="15364" name="Picture 22" descr="full colour">
            <a:extLst>
              <a:ext uri="{FF2B5EF4-FFF2-40B4-BE49-F238E27FC236}">
                <a16:creationId xmlns:a16="http://schemas.microsoft.com/office/drawing/2014/main" id="{FBB605E7-C49A-ABC8-4464-B807C9E2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670550"/>
            <a:ext cx="2376487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8208CEB2-F0ED-F638-4C98-B507D64B6E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Process Model</a:t>
            </a:r>
            <a:endParaRPr lang="en-SG" altLang="en-US"/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2F1FDB62-D5E1-B768-9764-495F0CF909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193925"/>
            <a:ext cx="5680075" cy="4700588"/>
          </a:xfrm>
        </p:spPr>
        <p:txBody>
          <a:bodyPr/>
          <a:lstStyle/>
          <a:p>
            <a:r>
              <a:rPr lang="en-US" altLang="en-US"/>
              <a:t>In this lecture we will assume a single processor with a single core.</a:t>
            </a:r>
          </a:p>
          <a:p>
            <a:pPr lvl="1"/>
            <a:r>
              <a:rPr lang="en-US" altLang="en-US"/>
              <a:t>This is a legitimate assumption because in general the number of processes &gt;&gt; the number of cores.</a:t>
            </a:r>
          </a:p>
          <a:p>
            <a:pPr lvl="1"/>
            <a:r>
              <a:rPr lang="en-US" altLang="en-US"/>
              <a:t>So each core must still switch between processes.</a:t>
            </a:r>
          </a:p>
        </p:txBody>
      </p:sp>
      <p:pic>
        <p:nvPicPr>
          <p:cNvPr id="28675" name="Picture 3" descr="XLPprocessor.jpg">
            <a:extLst>
              <a:ext uri="{FF2B5EF4-FFF2-40B4-BE49-F238E27FC236}">
                <a16:creationId xmlns:a16="http://schemas.microsoft.com/office/drawing/2014/main" id="{280DCF37-9697-0A03-0568-C46772519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2368550"/>
            <a:ext cx="34829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836D2F6E-B0C5-677F-701C-DB900E91C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Process Model</a:t>
            </a:r>
            <a:endParaRPr lang="en-SG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A2309C09-6691-E20A-9212-2BB1EE84FF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193925"/>
            <a:ext cx="8628062" cy="1604963"/>
          </a:xfrm>
        </p:spPr>
        <p:txBody>
          <a:bodyPr/>
          <a:lstStyle/>
          <a:p>
            <a:r>
              <a:rPr lang="en-US" altLang="en-US" sz="2400"/>
              <a:t>Since we have only a single-core single processor:</a:t>
            </a:r>
          </a:p>
          <a:p>
            <a:pPr lvl="1"/>
            <a:r>
              <a:rPr lang="en-US" altLang="en-US" sz="2400"/>
              <a:t>At any one time, at most one process can execute.</a:t>
            </a:r>
          </a:p>
          <a:p>
            <a:pPr lvl="1"/>
            <a:r>
              <a:rPr lang="en-US" altLang="en-US" sz="2400"/>
              <a:t>Figures (a) to (c) below illustrate </a:t>
            </a:r>
            <a:r>
              <a:rPr lang="en-US" altLang="en-US"/>
              <a:t>what happens:</a:t>
            </a:r>
            <a:endParaRPr lang="en-SG" altLang="en-US"/>
          </a:p>
        </p:txBody>
      </p:sp>
      <p:pic>
        <p:nvPicPr>
          <p:cNvPr id="30723" name="Picture 6" descr="C:\B\b4\JPG\foo\2-1.jpg">
            <a:extLst>
              <a:ext uri="{FF2B5EF4-FFF2-40B4-BE49-F238E27FC236}">
                <a16:creationId xmlns:a16="http://schemas.microsoft.com/office/drawing/2014/main" id="{EAC5044F-A6BB-7417-E598-4685B7FBD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3725863"/>
            <a:ext cx="897890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358291EA-56D2-648E-D313-B0F0B98016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Process Model</a:t>
            </a:r>
            <a:endParaRPr lang="en-SG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1515201E-E477-0CE2-9900-A1FF787AF0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Figure (b) shows what “appears” to be happening in a single processor system running multiple processes:</a:t>
            </a:r>
          </a:p>
          <a:p>
            <a:pPr lvl="1"/>
            <a:r>
              <a:rPr lang="en-US" altLang="en-US"/>
              <a:t>There are 4 processes each with its own program counter (PC) and registers.</a:t>
            </a:r>
          </a:p>
          <a:p>
            <a:pPr lvl="1"/>
            <a:r>
              <a:rPr lang="en-US" altLang="en-US"/>
              <a:t>All 4 processes run independently of each other at the same time.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F61616EF-21F6-530F-FFC7-671EDB6E2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Process Model</a:t>
            </a:r>
            <a:endParaRPr lang="en-SG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D9E666D-E6D3-B4D6-F053-422EA65DE8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Figure (a) shows what actually happens.</a:t>
            </a:r>
          </a:p>
          <a:p>
            <a:pPr lvl="1"/>
            <a:r>
              <a:rPr lang="en-US" altLang="en-US"/>
              <a:t>There is only a single PC and a single set of registers.</a:t>
            </a:r>
          </a:p>
          <a:p>
            <a:pPr lvl="1"/>
            <a:r>
              <a:rPr lang="en-US" altLang="en-US"/>
              <a:t>When one process ends, there is a “context switch” or “process switch”:</a:t>
            </a:r>
          </a:p>
          <a:p>
            <a:pPr lvl="2"/>
            <a:r>
              <a:rPr lang="en-US" altLang="en-US"/>
              <a:t>PC, all registers and other process data for Process A is copied to memory.</a:t>
            </a:r>
          </a:p>
          <a:p>
            <a:pPr lvl="2"/>
            <a:r>
              <a:rPr lang="en-US" altLang="en-US"/>
              <a:t>PC, register and process data for Process B is loaded and B starts executing, etc.</a:t>
            </a:r>
          </a:p>
          <a:p>
            <a:pPr lvl="1"/>
            <a:r>
              <a:rPr lang="en-US" altLang="en-US"/>
              <a:t>Figure (c) illustrates how processes A to D share CPU time.</a:t>
            </a:r>
          </a:p>
          <a:p>
            <a:endParaRPr lang="en-SG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FA1672C9-B3A6-192C-1FE8-4F264242E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States</a:t>
            </a:r>
            <a:endParaRPr lang="en-SG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88B7AA24-95C6-FCD2-B4EF-D1F4689F4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process can be in one of 3 possible states:</a:t>
            </a:r>
          </a:p>
          <a:p>
            <a:pPr lvl="1"/>
            <a:r>
              <a:rPr lang="en-US" altLang="en-US"/>
              <a:t>Running</a:t>
            </a:r>
          </a:p>
          <a:p>
            <a:pPr lvl="2"/>
            <a:r>
              <a:rPr lang="en-US" altLang="en-US"/>
              <a:t>The process is actually being executed on the CPU.</a:t>
            </a:r>
          </a:p>
          <a:p>
            <a:pPr lvl="1"/>
            <a:r>
              <a:rPr lang="en-US" altLang="en-US"/>
              <a:t>Ready</a:t>
            </a:r>
          </a:p>
          <a:p>
            <a:pPr lvl="2"/>
            <a:r>
              <a:rPr lang="en-US" altLang="en-US"/>
              <a:t>The process is ready to run but not currently running.</a:t>
            </a:r>
          </a:p>
          <a:p>
            <a:pPr lvl="2"/>
            <a:r>
              <a:rPr lang="en-US" altLang="en-US"/>
              <a:t>A “scheduling algorithm” is used to pick the next process for running.</a:t>
            </a:r>
          </a:p>
          <a:p>
            <a:pPr lvl="1"/>
            <a:r>
              <a:rPr lang="en-US" altLang="en-US"/>
              <a:t>Blocked.</a:t>
            </a:r>
          </a:p>
          <a:p>
            <a:pPr lvl="2"/>
            <a:r>
              <a:rPr lang="en-US" altLang="en-US"/>
              <a:t>The process is waiting for “something” to happen so it is not ready to run yet.</a:t>
            </a:r>
          </a:p>
          <a:p>
            <a:pPr lvl="2"/>
            <a:r>
              <a:rPr lang="en-US" altLang="en-US"/>
              <a:t>E.g. include waiting for inputs from another process.</a:t>
            </a:r>
            <a:endParaRPr lang="en-SG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9A982A1D-398E-A205-1FCB-BEE3A643A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States</a:t>
            </a:r>
            <a:endParaRPr lang="en-SG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1B1E77A3-2FA2-CF6C-80DC-92A0D6E82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193925"/>
            <a:ext cx="8628062" cy="1387475"/>
          </a:xfrm>
        </p:spPr>
        <p:txBody>
          <a:bodyPr/>
          <a:lstStyle/>
          <a:p>
            <a:r>
              <a:rPr lang="en-US" altLang="en-US"/>
              <a:t>The diagram below shows the 3 possible states and the transitions between them.</a:t>
            </a:r>
            <a:endParaRPr lang="en-SG" altLang="en-US"/>
          </a:p>
        </p:txBody>
      </p:sp>
      <p:pic>
        <p:nvPicPr>
          <p:cNvPr id="38915" name="Picture 3" descr="2-2.jpg">
            <a:extLst>
              <a:ext uri="{FF2B5EF4-FFF2-40B4-BE49-F238E27FC236}">
                <a16:creationId xmlns:a16="http://schemas.microsoft.com/office/drawing/2014/main" id="{76C7F8C5-D0E0-2234-7AAC-DE111F27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9963"/>
            <a:ext cx="10152063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AFC067C7-0B1A-D0B6-E592-EE1AFFBB4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States</a:t>
            </a:r>
            <a:endParaRPr lang="en-SG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B5885AE4-F557-2DC8-243C-214BA74EC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figure below shows how the processes are organized.</a:t>
            </a:r>
          </a:p>
          <a:p>
            <a:pPr lvl="1"/>
            <a:r>
              <a:rPr lang="en-US" altLang="en-US"/>
              <a:t>The lowest layer selects (schedules) which process to run next.</a:t>
            </a:r>
          </a:p>
          <a:p>
            <a:pPr lvl="2"/>
            <a:r>
              <a:rPr lang="en-US" altLang="en-US"/>
              <a:t>This is subject to “scheduling policies” which we will look at in a later lecture.</a:t>
            </a:r>
          </a:p>
          <a:p>
            <a:pPr lvl="1"/>
            <a:endParaRPr lang="en-SG" altLang="en-US"/>
          </a:p>
        </p:txBody>
      </p:sp>
      <p:pic>
        <p:nvPicPr>
          <p:cNvPr id="40963" name="Picture 3" descr="2-3.jpg">
            <a:extLst>
              <a:ext uri="{FF2B5EF4-FFF2-40B4-BE49-F238E27FC236}">
                <a16:creationId xmlns:a16="http://schemas.microsoft.com/office/drawing/2014/main" id="{5071AFAA-5D8A-E2B2-EB6A-9F7E38DF9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424363"/>
            <a:ext cx="5372100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54A72D6A-C6E0-368A-01DA-80ADA3CFC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Switching between Processes</a:t>
            </a:r>
            <a:endParaRPr lang="en-SG" altLang="en-US"/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ACE71DF2-E8F2-A8B3-E9B3-B295136F9E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When a process runs, the CPU needs to maintain a lot of information about it. This is called the “process context”.</a:t>
            </a:r>
          </a:p>
          <a:p>
            <a:pPr lvl="1"/>
            <a:r>
              <a:rPr lang="en-US" altLang="en-US" sz="2400"/>
              <a:t>CPU register values. </a:t>
            </a:r>
          </a:p>
          <a:p>
            <a:pPr lvl="1"/>
            <a:r>
              <a:rPr lang="en-US" altLang="en-US" sz="2400"/>
              <a:t>Stack pointers.</a:t>
            </a:r>
          </a:p>
          <a:p>
            <a:pPr lvl="1"/>
            <a:r>
              <a:rPr lang="en-US" altLang="en-US" sz="2400"/>
              <a:t>CPU Status Word Register.</a:t>
            </a:r>
          </a:p>
          <a:p>
            <a:pPr lvl="2"/>
            <a:r>
              <a:rPr lang="en-US" altLang="en-US" sz="2000"/>
              <a:t>This maintains information about whether the previous instruction resulted in an overflow or a “zero”, whether interrupts are enabled, etc.</a:t>
            </a:r>
          </a:p>
          <a:p>
            <a:pPr lvl="2"/>
            <a:r>
              <a:rPr lang="en-US" altLang="en-US" sz="2000"/>
              <a:t>This is needed for branch instructions – assembly equivalents of “if’ statements.</a:t>
            </a:r>
          </a:p>
          <a:p>
            <a:pPr>
              <a:buFontTx/>
              <a:buNone/>
            </a:pPr>
            <a:endParaRPr lang="en-US" altLang="en-US"/>
          </a:p>
          <a:p>
            <a:pPr lvl="1"/>
            <a:endParaRPr lang="en-SG" altLang="en-US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153F87F0-77B2-F885-E122-4E6566D8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102350"/>
            <a:ext cx="66675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0470EE0C-4C04-671D-819D-ECED9AB65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Switching between Processes</a:t>
            </a:r>
            <a:endParaRPr lang="en-SG" altLang="en-US"/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649CCB73-B640-D883-BC99-53DF165982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All of these values change as a process runs.</a:t>
            </a:r>
          </a:p>
          <a:p>
            <a:r>
              <a:rPr lang="en-US" altLang="en-US"/>
              <a:t>When a process is blocked or put into a READY state, a new process will be picked to take control of the CPU.</a:t>
            </a:r>
          </a:p>
          <a:p>
            <a:pPr lvl="1"/>
            <a:r>
              <a:rPr lang="en-US" altLang="en-US"/>
              <a:t>All the information for the current process must be saved!</a:t>
            </a:r>
          </a:p>
          <a:p>
            <a:pPr lvl="1"/>
            <a:r>
              <a:rPr lang="en-US" altLang="en-US"/>
              <a:t>The information for the new process must be loaded into the registers, stack pointer and status registers!</a:t>
            </a:r>
          </a:p>
          <a:p>
            <a:pPr lvl="2"/>
            <a:r>
              <a:rPr lang="en-US" altLang="en-US"/>
              <a:t>This is to allow the new process to run like as though it was never interrupted!</a:t>
            </a:r>
          </a:p>
          <a:p>
            <a:r>
              <a:rPr lang="en-US" altLang="en-US"/>
              <a:t>This process is known as “context switching”.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endParaRPr lang="en-SG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833E736-C40C-6381-62B4-006737679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273DD-253D-1334-B64F-7E876707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process can be created in Python by using a fork() call: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creating process is called a “parent” process, while the created process is called a “child” process.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F639055D-27B7-CE6D-C500-DDEBA1F6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573338"/>
            <a:ext cx="502285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503C5C4-6DB1-5806-6AF6-53B97F89D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ECC7947B-037A-96D6-4DD8-1D4E199DA5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this lecture we will look at:</a:t>
            </a:r>
          </a:p>
          <a:p>
            <a:pPr lvl="1"/>
            <a:r>
              <a:rPr lang="en-US" altLang="en-US"/>
              <a:t>The difference between a program and a process.</a:t>
            </a:r>
          </a:p>
          <a:p>
            <a:pPr lvl="1"/>
            <a:r>
              <a:rPr lang="en-US" altLang="en-US"/>
              <a:t>Interrupts and How They Work</a:t>
            </a:r>
          </a:p>
          <a:p>
            <a:pPr lvl="1"/>
            <a:r>
              <a:rPr lang="en-US" altLang="en-US"/>
              <a:t>Process States.</a:t>
            </a:r>
          </a:p>
          <a:p>
            <a:pPr lvl="1"/>
            <a:r>
              <a:rPr lang="en-US" altLang="en-US"/>
              <a:t>How to run Multiple Processes in a Single CPU</a:t>
            </a:r>
          </a:p>
          <a:p>
            <a:pPr lvl="1"/>
            <a:r>
              <a:rPr lang="en-US" altLang="en-US"/>
              <a:t>Process Creation, termination and zombies.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0D8673FA-AA2E-F907-A9E5-86407F1B9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A9DE-3311-4A36-B7EE-27282815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When you run a program in your OS shell, the shell uses the OS to create a new process, then run the program in the new process.</a:t>
            </a:r>
          </a:p>
          <a:p>
            <a:pPr>
              <a:defRPr/>
            </a:pPr>
            <a:r>
              <a:rPr lang="en-US" dirty="0"/>
              <a:t>In Python this is done by using </a:t>
            </a:r>
            <a:r>
              <a:rPr lang="en-US" dirty="0" err="1"/>
              <a:t>subprocess.call</a:t>
            </a:r>
            <a:r>
              <a:rPr lang="en-US" dirty="0"/>
              <a:t>: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The launched is thus a child process of the shell.</a:t>
            </a:r>
          </a:p>
          <a:p>
            <a:pPr>
              <a:defRPr/>
            </a:pPr>
            <a:r>
              <a:rPr lang="en-US" dirty="0"/>
              <a:t>Ultimately, all UNIX processes are children of “</a:t>
            </a:r>
            <a:r>
              <a:rPr lang="en-US" dirty="0" err="1"/>
              <a:t>init</a:t>
            </a:r>
            <a:r>
              <a:rPr lang="en-US" dirty="0"/>
              <a:t>”, the main starting process in UNIX.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pic>
        <p:nvPicPr>
          <p:cNvPr id="68611" name="Picture 5">
            <a:extLst>
              <a:ext uri="{FF2B5EF4-FFF2-40B4-BE49-F238E27FC236}">
                <a16:creationId xmlns:a16="http://schemas.microsoft.com/office/drawing/2014/main" id="{1A782BF6-9140-14DD-5120-F031C6760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3870325"/>
            <a:ext cx="4424362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EA94E7C3-5DA9-73C1-E08D-67EC39A66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Control Blocks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5D2D56E6-751C-399E-156D-8575CA8CD1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When a process is created, the Operating System also creates a data structure to maintain information about that process:</a:t>
            </a:r>
          </a:p>
          <a:p>
            <a:pPr lvl="1"/>
            <a:r>
              <a:rPr lang="en-US" altLang="en-US" sz="2400"/>
              <a:t>Called a “Process Control Block” (PCB) and contains:</a:t>
            </a:r>
          </a:p>
          <a:p>
            <a:pPr lvl="2"/>
            <a:r>
              <a:rPr lang="en-US" altLang="en-US" sz="2000"/>
              <a:t>Process ID (PID)</a:t>
            </a:r>
          </a:p>
          <a:p>
            <a:pPr lvl="2"/>
            <a:r>
              <a:rPr lang="en-US" altLang="en-US" sz="2000"/>
              <a:t>Stack Pointer</a:t>
            </a:r>
          </a:p>
          <a:p>
            <a:pPr lvl="2"/>
            <a:r>
              <a:rPr lang="en-US" altLang="en-US" sz="2000"/>
              <a:t>Open files</a:t>
            </a:r>
          </a:p>
          <a:p>
            <a:pPr lvl="2"/>
            <a:r>
              <a:rPr lang="en-US" altLang="en-US" sz="2000"/>
              <a:t>Pending signals</a:t>
            </a:r>
          </a:p>
          <a:p>
            <a:pPr lvl="2"/>
            <a:r>
              <a:rPr lang="en-US" altLang="en-US" sz="2000"/>
              <a:t>CPU usage</a:t>
            </a:r>
          </a:p>
          <a:p>
            <a:pPr lvl="2"/>
            <a:r>
              <a:rPr lang="en-US" altLang="en-US" sz="2000"/>
              <a:t>…</a:t>
            </a:r>
          </a:p>
          <a:p>
            <a:pPr lvl="1"/>
            <a:r>
              <a:rPr lang="en-US" altLang="en-US" sz="2400"/>
              <a:t>PCB is stored in a table called a “Process Table”.</a:t>
            </a:r>
          </a:p>
          <a:p>
            <a:pPr lvl="2"/>
            <a:r>
              <a:rPr lang="en-US" altLang="en-US" sz="2000"/>
              <a:t>One Process Table for entire system.</a:t>
            </a:r>
          </a:p>
          <a:p>
            <a:pPr lvl="2"/>
            <a:r>
              <a:rPr lang="en-US" altLang="en-US" sz="2000"/>
              <a:t>One PCB per process.</a:t>
            </a:r>
          </a:p>
          <a:p>
            <a:pPr lvl="1"/>
            <a:endParaRPr lang="en-US" altLang="en-US" sz="2400"/>
          </a:p>
        </p:txBody>
      </p:sp>
      <p:pic>
        <p:nvPicPr>
          <p:cNvPr id="69635" name="Picture 1">
            <a:extLst>
              <a:ext uri="{FF2B5EF4-FFF2-40B4-BE49-F238E27FC236}">
                <a16:creationId xmlns:a16="http://schemas.microsoft.com/office/drawing/2014/main" id="{00A66281-8EFA-0843-506F-096FF076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438525"/>
            <a:ext cx="39687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D6743B6F-8C10-DA22-C0EF-54EA1D7F1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Terminating A Process</a:t>
            </a:r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21AE54A5-5354-38F0-7FC3-3D8523372C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193925"/>
            <a:ext cx="8569325" cy="4916488"/>
          </a:xfrm>
        </p:spPr>
        <p:txBody>
          <a:bodyPr/>
          <a:lstStyle/>
          <a:p>
            <a:r>
              <a:rPr lang="en-US" altLang="en-US"/>
              <a:t>When a process terminates:</a:t>
            </a:r>
          </a:p>
          <a:p>
            <a:pPr lvl="1"/>
            <a:r>
              <a:rPr lang="en-US" altLang="en-US"/>
              <a:t>Most resources like open files, etc., can be released and returned to the system.</a:t>
            </a:r>
          </a:p>
          <a:p>
            <a:pPr lvl="1"/>
            <a:r>
              <a:rPr lang="en-US" altLang="en-US"/>
              <a:t>However the PCB is retained in memory:</a:t>
            </a:r>
          </a:p>
          <a:p>
            <a:pPr lvl="2"/>
            <a:r>
              <a:rPr lang="en-US" altLang="en-US"/>
              <a:t>Allows child processes to return results to the parent.</a:t>
            </a:r>
          </a:p>
          <a:p>
            <a:pPr lvl="1"/>
            <a:r>
              <a:rPr lang="en-US" altLang="en-US"/>
              <a:t>Parent retrieves the results using a “wait” function call, afterwhich the PCB is released.</a:t>
            </a:r>
          </a:p>
          <a:p>
            <a:r>
              <a:rPr lang="en-US" altLang="en-US"/>
              <a:t>What if the parent never calls “wait”?</a:t>
            </a:r>
          </a:p>
          <a:p>
            <a:pPr lvl="1"/>
            <a:r>
              <a:rPr lang="en-US" altLang="en-US"/>
              <a:t>PCB remains in memory indefinitely.</a:t>
            </a:r>
          </a:p>
          <a:p>
            <a:pPr lvl="1"/>
            <a:r>
              <a:rPr lang="en-US" altLang="en-US"/>
              <a:t>Child becomes a “zombie”. Eventually process table will run out of space and no new process can be created.	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25175380-0E98-B0DB-9BB6-F1AD7CDC8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 vs. Process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7578636-FFB6-B394-21D9-B9C15E5226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program consists of:</a:t>
            </a:r>
          </a:p>
          <a:p>
            <a:pPr lvl="1"/>
            <a:r>
              <a:rPr lang="en-US" altLang="en-US"/>
              <a:t>Machine instructions (and possibly source code).</a:t>
            </a:r>
          </a:p>
          <a:p>
            <a:pPr lvl="1"/>
            <a:r>
              <a:rPr lang="en-US" altLang="en-US"/>
              <a:t>Data</a:t>
            </a:r>
          </a:p>
          <a:p>
            <a:pPr lvl="1"/>
            <a:r>
              <a:rPr lang="en-US" altLang="en-US"/>
              <a:t>A program exists as a file on the disk. E.g. command.exe, winword.exe</a:t>
            </a:r>
          </a:p>
          <a:p>
            <a:r>
              <a:rPr lang="en-US" altLang="en-US"/>
              <a:t>A process consists of:</a:t>
            </a:r>
          </a:p>
          <a:p>
            <a:pPr lvl="1"/>
            <a:r>
              <a:rPr lang="en-US" altLang="en-US"/>
              <a:t>Machine instructions (and possibly source code).</a:t>
            </a:r>
          </a:p>
          <a:p>
            <a:pPr lvl="1"/>
            <a:r>
              <a:rPr lang="en-US" altLang="en-US"/>
              <a:t>Data.</a:t>
            </a:r>
          </a:p>
          <a:p>
            <a:pPr lvl="1"/>
            <a:r>
              <a:rPr lang="en-US" altLang="en-US"/>
              <a:t>Context</a:t>
            </a:r>
          </a:p>
          <a:p>
            <a:pPr lvl="1"/>
            <a:r>
              <a:rPr lang="en-US" altLang="en-US"/>
              <a:t>Exists as instructions and data in memory.</a:t>
            </a:r>
          </a:p>
          <a:p>
            <a:pPr lvl="1"/>
            <a:r>
              <a:rPr lang="en-US" altLang="en-US"/>
              <a:t>MAY be executing on the CPU.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D33A761B-BB38-9C16-90AF-81CDD3CD8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 vs. Process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6C43790-4350-7953-0BA4-963F227DC3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single program can produce multiple processes.</a:t>
            </a:r>
          </a:p>
          <a:p>
            <a:pPr lvl="1"/>
            <a:r>
              <a:rPr lang="en-US" altLang="en-US"/>
              <a:t>E.g. chrome.exe is a single program.</a:t>
            </a:r>
          </a:p>
          <a:p>
            <a:pPr lvl="1"/>
            <a:r>
              <a:rPr lang="en-US" altLang="en-US"/>
              <a:t>But every tab in Chrome is a new process!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0C130EF6-7D09-5404-13F6-F657001C0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Interrupts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9FBBD79-A508-8175-532C-2C15068BC7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193925"/>
            <a:ext cx="5905500" cy="4700588"/>
          </a:xfrm>
        </p:spPr>
        <p:txBody>
          <a:bodyPr/>
          <a:lstStyle/>
          <a:p>
            <a:r>
              <a:rPr lang="en-US" altLang="en-US"/>
              <a:t>When a device needs attention from the CPU, it triggers what is called an “interrupt”:</a:t>
            </a:r>
          </a:p>
          <a:p>
            <a:pPr lvl="1"/>
            <a:r>
              <a:rPr lang="en-US" altLang="en-US"/>
              <a:t>Each device is connected to the CPU via an input called an “Interrupt Request” or IRQ line.</a:t>
            </a:r>
          </a:p>
          <a:p>
            <a:pPr lvl="2"/>
            <a:r>
              <a:rPr lang="en-US" altLang="en-US"/>
              <a:t>When a device needs attention, it pulls the IRQ line HIGH or LOW (depending on whether line is “active high” or “active low”)</a:t>
            </a:r>
          </a:p>
          <a:p>
            <a:pPr lvl="1"/>
            <a:endParaRPr lang="en-US" altLang="en-US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5258707E-2C47-B18D-DE62-549E25B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717800"/>
            <a:ext cx="374491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2AAF6534-095D-21A2-3D91-E9CDB885D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105042B2-B984-F9B2-8074-DA473B5EDA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193925"/>
            <a:ext cx="8569325" cy="2036763"/>
          </a:xfrm>
        </p:spPr>
        <p:txBody>
          <a:bodyPr/>
          <a:lstStyle/>
          <a:p>
            <a:pPr lvl="1"/>
            <a:r>
              <a:rPr lang="en-US" altLang="en-US" sz="2800"/>
              <a:t>This line is checked at the end of the WB stage in the CPU Execution Cycle.</a:t>
            </a:r>
          </a:p>
          <a:p>
            <a:pPr lvl="1"/>
            <a:r>
              <a:rPr lang="en-US" altLang="en-US" sz="2800"/>
              <a:t>Diagrams below show the CPU’s program execution flow when an interrupt occurs:</a:t>
            </a: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3BA6C435-561C-05F9-BC62-6F4F721F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219575"/>
            <a:ext cx="6872288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E09D6AE5-FD52-7E22-371C-96E7497114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Execution Modes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105CBFAA-46BB-A2CF-75CC-4DC09D9B5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Programs usually run sequentially.</a:t>
            </a:r>
          </a:p>
          <a:p>
            <a:pPr lvl="1"/>
            <a:r>
              <a:rPr lang="en-US" altLang="en-US"/>
              <a:t>Each instruction is executed one after the other.</a:t>
            </a:r>
          </a:p>
          <a:p>
            <a:r>
              <a:rPr lang="en-US" altLang="en-US"/>
              <a:t>Having multiple cores or CPUs allow parallel (“concurrent”) execution.</a:t>
            </a:r>
          </a:p>
          <a:p>
            <a:pPr lvl="1"/>
            <a:r>
              <a:rPr lang="en-US" altLang="en-US"/>
              <a:t>Streams of instructions with no dependencies are allowed to execute together.</a:t>
            </a:r>
          </a:p>
          <a:p>
            <a:r>
              <a:rPr lang="en-US" altLang="en-US"/>
              <a:t>A multitasking OS allows several programs to run “concurrently”.</a:t>
            </a:r>
          </a:p>
          <a:p>
            <a:pPr lvl="1"/>
            <a:r>
              <a:rPr lang="en-US" altLang="en-US"/>
              <a:t>Interleaving, or “time-slicing”.</a:t>
            </a:r>
          </a:p>
          <a:p>
            <a:pPr lvl="1">
              <a:buFont typeface="Wingdings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519C7206-527B-BF0E-C03C-6ACBD83F7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Execution Modes</a:t>
            </a:r>
          </a:p>
        </p:txBody>
      </p:sp>
      <p:pic>
        <p:nvPicPr>
          <p:cNvPr id="25602" name="Picture 3">
            <a:extLst>
              <a:ext uri="{FF2B5EF4-FFF2-40B4-BE49-F238E27FC236}">
                <a16:creationId xmlns:a16="http://schemas.microsoft.com/office/drawing/2014/main" id="{A61D6947-54BC-AAF6-6A5A-A8CDB351F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25638"/>
            <a:ext cx="8893175" cy="49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38326-5BFD-736C-4646-ED65266A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Processes and process management</a:t>
            </a:r>
            <a:endParaRPr lang="en-SG" dirty="0"/>
          </a:p>
        </p:txBody>
      </p:sp>
      <p:sp>
        <p:nvSpPr>
          <p:cNvPr id="26626" name="Text Placeholder 4">
            <a:extLst>
              <a:ext uri="{FF2B5EF4-FFF2-40B4-BE49-F238E27FC236}">
                <a16:creationId xmlns:a16="http://schemas.microsoft.com/office/drawing/2014/main" id="{FEC33578-331A-282B-D8F5-D5B019AC5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Task Management</a:t>
            </a:r>
            <a:endParaRPr lang="en-SG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7105</TotalTime>
  <Words>1162</Words>
  <Application>Microsoft Office PowerPoint</Application>
  <PresentationFormat>Custom</PresentationFormat>
  <Paragraphs>143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Times</vt:lpstr>
      <vt:lpstr>Times New Roman</vt:lpstr>
      <vt:lpstr>Wingdings</vt:lpstr>
      <vt:lpstr>Blank</vt:lpstr>
      <vt:lpstr>PowerPoint Presentation</vt:lpstr>
      <vt:lpstr>Introduction</vt:lpstr>
      <vt:lpstr>Program vs. Process</vt:lpstr>
      <vt:lpstr>Program vs. Process</vt:lpstr>
      <vt:lpstr>Interrupts</vt:lpstr>
      <vt:lpstr>Interrupts</vt:lpstr>
      <vt:lpstr>Execution Modes</vt:lpstr>
      <vt:lpstr>Execution Modes</vt:lpstr>
      <vt:lpstr>Processes and process management</vt:lpstr>
      <vt:lpstr>The Process Model</vt:lpstr>
      <vt:lpstr>The Process Model</vt:lpstr>
      <vt:lpstr>The Process Model</vt:lpstr>
      <vt:lpstr>The Process Model</vt:lpstr>
      <vt:lpstr>Process States</vt:lpstr>
      <vt:lpstr>Process States</vt:lpstr>
      <vt:lpstr>Process States</vt:lpstr>
      <vt:lpstr>Switching between Processes</vt:lpstr>
      <vt:lpstr>Switching between Processes</vt:lpstr>
      <vt:lpstr>Process Creation</vt:lpstr>
      <vt:lpstr>Process Creation</vt:lpstr>
      <vt:lpstr>Process Control Blocks</vt:lpstr>
      <vt:lpstr>Terminating A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PowerPC</dc:creator>
  <cp:lastModifiedBy>Tan Keng Yan, Colin</cp:lastModifiedBy>
  <cp:revision>231</cp:revision>
  <cp:lastPrinted>2020-10-08T05:43:11Z</cp:lastPrinted>
  <dcterms:created xsi:type="dcterms:W3CDTF">2001-10-04T11:39:11Z</dcterms:created>
  <dcterms:modified xsi:type="dcterms:W3CDTF">2025-10-14T08:03:55Z</dcterms:modified>
</cp:coreProperties>
</file>